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0" r:id="rId4"/>
    <p:sldId id="262" r:id="rId5"/>
    <p:sldId id="263" r:id="rId6"/>
    <p:sldId id="266" r:id="rId7"/>
    <p:sldId id="261" r:id="rId8"/>
    <p:sldId id="268" r:id="rId9"/>
    <p:sldId id="280" r:id="rId10"/>
    <p:sldId id="275" r:id="rId11"/>
    <p:sldId id="273" r:id="rId12"/>
    <p:sldId id="264" r:id="rId13"/>
    <p:sldId id="278" r:id="rId14"/>
    <p:sldId id="271" r:id="rId15"/>
    <p:sldId id="279" r:id="rId16"/>
    <p:sldId id="281" r:id="rId17"/>
    <p:sldId id="282" r:id="rId18"/>
    <p:sldId id="259" r:id="rId1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E591223-2FEB-40E1-BBEA-345A62258041}">
          <p14:sldIdLst>
            <p14:sldId id="256"/>
            <p14:sldId id="260"/>
            <p14:sldId id="262"/>
            <p14:sldId id="263"/>
            <p14:sldId id="266"/>
            <p14:sldId id="261"/>
            <p14:sldId id="268"/>
            <p14:sldId id="280"/>
            <p14:sldId id="275"/>
            <p14:sldId id="273"/>
            <p14:sldId id="264"/>
            <p14:sldId id="278"/>
            <p14:sldId id="271"/>
            <p14:sldId id="279"/>
            <p14:sldId id="281"/>
            <p14:sldId id="28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Renková" initials="MR" lastIdx="1" clrIdx="0">
    <p:extLst>
      <p:ext uri="{19B8F6BF-5375-455C-9EA6-DF929625EA0E}">
        <p15:presenceInfo xmlns:p15="http://schemas.microsoft.com/office/powerpoint/2012/main" userId="S-1-5-21-3459212623-3360208658-1996663087-5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0" autoAdjust="0"/>
  </p:normalViewPr>
  <p:slideViewPr>
    <p:cSldViewPr>
      <p:cViewPr varScale="1">
        <p:scale>
          <a:sx n="111" d="100"/>
          <a:sy n="111" d="100"/>
        </p:scale>
        <p:origin x="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B2A9-F504-4126-AFA0-D763EBBBC6CE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5EF1-E992-4ED7-BAF7-64DD8FF33A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485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A64A-B9E6-41F4-8643-4B2A78C0C848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F713-0508-4F9F-BAFB-143390E0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458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16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0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Pořádá se vždy zkraje zimního semestru a má za cíl obeznámit nové studující s jejich studijními povinnostmi, právy, možnostmi a nabídkami, které jsou doktorandům a doktorandkám ušity na míru. Dalším cílem je sdružování všech studujících na doktorských programech UK a snaha vytvářet mezi nimi hlubší sociální vazby napříč všemi fakultami. Témata: Představení doktorského studia na UK, Podpora v rámci doktorského studia, Možnosti financování studia a výzkumu, žádosti o granty, Centrum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resilience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UK: Podpora při zátěžových a krizových situacích, Doktorské studium v praxi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8F655-52CC-4816-B25C-DD5F7407ABA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32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64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51726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412776"/>
            <a:ext cx="8208912" cy="6627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8208143" cy="302433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185461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+  VFN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20" y="3068960"/>
            <a:ext cx="1265425" cy="12654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37968"/>
            <a:ext cx="1320859" cy="13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19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vlastní logo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9"/>
          </p:nvPr>
        </p:nvSpPr>
        <p:spPr>
          <a:xfrm>
            <a:off x="2594546" y="3068960"/>
            <a:ext cx="125737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  <a:p>
            <a:r>
              <a:rPr lang="cs-CZ" dirty="0"/>
              <a:t>Jiné logo</a:t>
            </a:r>
          </a:p>
        </p:txBody>
      </p:sp>
    </p:spTree>
    <p:extLst>
      <p:ext uri="{BB962C8B-B14F-4D97-AF65-F5344CB8AC3E}">
        <p14:creationId xmlns:p14="http://schemas.microsoft.com/office/powerpoint/2010/main" val="173455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67449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248472" cy="4680520"/>
          </a:xfrm>
          <a:prstGeom prst="rect">
            <a:avLst/>
          </a:prstGeom>
        </p:spPr>
        <p:txBody>
          <a:bodyPr/>
          <a:lstStyle>
            <a:lvl1pPr>
              <a:defRPr sz="1600" b="0" cap="none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4787900" y="1268413"/>
            <a:ext cx="3887788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420413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73377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17968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570054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00858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+  VFN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" y="4727924"/>
            <a:ext cx="3301422" cy="6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0326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352666" y="6525345"/>
            <a:ext cx="4538171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9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5082126" y="6525345"/>
            <a:ext cx="3726970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9" y="1"/>
            <a:ext cx="8705894" cy="653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vlastní logo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9"/>
          </p:nvPr>
        </p:nvSpPr>
        <p:spPr>
          <a:xfrm>
            <a:off x="2594546" y="3068960"/>
            <a:ext cx="125737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83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97644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248472" cy="4680520"/>
          </a:xfrm>
          <a:prstGeom prst="rect">
            <a:avLst/>
          </a:prstGeom>
        </p:spPr>
        <p:txBody>
          <a:bodyPr/>
          <a:lstStyle>
            <a:lvl1pPr>
              <a:defRPr sz="1600" b="0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4787900" y="1268413"/>
            <a:ext cx="3887788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61438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7839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1985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190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22749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4" r:id="rId4"/>
    <p:sldLayoutId id="2147483650" r:id="rId5"/>
    <p:sldLayoutId id="2147483651" r:id="rId6"/>
    <p:sldLayoutId id="2147483652" r:id="rId7"/>
    <p:sldLayoutId id="2147483653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Obdélník 1"/>
          <p:cNvSpPr/>
          <p:nvPr userDrawn="1"/>
        </p:nvSpPr>
        <p:spPr>
          <a:xfrm>
            <a:off x="3635896" y="476672"/>
            <a:ext cx="936104" cy="5976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EN-727.html" TargetMode="External"/><Relationship Id="rId2" Type="http://schemas.openxmlformats.org/officeDocument/2006/relationships/hyperlink" Target="https://msmt.gov.cz/dokumenty/zakon-c-111-1998-sb-o-vysokych-skolach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lf1.cuni.cz/forms-for-phd-students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karolina.soukupova@lf1.cuni.cz" TargetMode="External"/><Relationship Id="rId7" Type="http://schemas.openxmlformats.org/officeDocument/2006/relationships/hyperlink" Target="https://en.lf1.cuni.cz/department-for-science-and-international-relations-of-the-1st-faculty-of-medicine-of-the-charles-university" TargetMode="External"/><Relationship Id="rId2" Type="http://schemas.openxmlformats.org/officeDocument/2006/relationships/hyperlink" Target="mailto:eva.charouzdova@lf1.cuni.cz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bohdana.frantikova@lf1.cuni.cz" TargetMode="External"/><Relationship Id="rId5" Type="http://schemas.openxmlformats.org/officeDocument/2006/relationships/hyperlink" Target="mailto:hana.kamenikova@lf1.cuni.cz" TargetMode="External"/><Relationship Id="rId4" Type="http://schemas.openxmlformats.org/officeDocument/2006/relationships/hyperlink" Target="mailto:marie.machova@lf1.cuni.c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cuni.cz/UKEN-382.html?cid=kuniven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8891.html" TargetMode="External"/><Relationship Id="rId7" Type="http://schemas.openxmlformats.org/officeDocument/2006/relationships/hyperlink" Target="https://cuni.cz/UKEN-12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cuni.cz/UK-146.html" TargetMode="External"/><Relationship Id="rId5" Type="http://schemas.openxmlformats.org/officeDocument/2006/relationships/hyperlink" Target="https://cuni.cz/UK-10168.html" TargetMode="External"/><Relationship Id="rId4" Type="http://schemas.openxmlformats.org/officeDocument/2006/relationships/hyperlink" Target="https://cuni.cz/UK-891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f1.cuni.cz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hyperlink" Target="https://www.lf1.cuni.cz/doktorandi" TargetMode="External"/><Relationship Id="rId4" Type="http://schemas.openxmlformats.org/officeDocument/2006/relationships/hyperlink" Target="https://en.lf1.cuni.cz/doctoral-studies-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hd.cuni.cz/PHDEN-191.html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uni.cz/UKEN-135.html#9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GB" dirty="0" err="1"/>
              <a:t>nrolment</a:t>
            </a:r>
            <a:r>
              <a:rPr lang="en-GB" dirty="0"/>
              <a:t> </a:t>
            </a:r>
            <a:r>
              <a:rPr lang="cs-CZ" dirty="0"/>
              <a:t>in</a:t>
            </a:r>
            <a:r>
              <a:rPr lang="en-GB" dirty="0"/>
              <a:t> the </a:t>
            </a:r>
            <a:br>
              <a:rPr lang="cs-CZ" dirty="0"/>
            </a:br>
            <a:r>
              <a:rPr lang="cs-CZ" dirty="0"/>
              <a:t>1</a:t>
            </a:r>
            <a:r>
              <a:rPr lang="en-GB" baseline="30000" dirty="0" err="1"/>
              <a:t>st</a:t>
            </a:r>
            <a:r>
              <a:rPr lang="en-GB" dirty="0"/>
              <a:t> </a:t>
            </a:r>
            <a:r>
              <a:rPr lang="cs-CZ" dirty="0"/>
              <a:t>Y</a:t>
            </a:r>
            <a:r>
              <a:rPr lang="en-GB" dirty="0"/>
              <a:t>ear of </a:t>
            </a:r>
          </a:p>
          <a:p>
            <a:r>
              <a:rPr lang="cs-CZ" dirty="0"/>
              <a:t>D</a:t>
            </a:r>
            <a:r>
              <a:rPr lang="en-GB" dirty="0" err="1"/>
              <a:t>octoral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cs-CZ" cap="none" dirty="0"/>
              <a:t>PhD</a:t>
            </a:r>
            <a:r>
              <a:rPr lang="cs-CZ" dirty="0"/>
              <a:t>) S</a:t>
            </a:r>
            <a:r>
              <a:rPr lang="en-GB" dirty="0" err="1"/>
              <a:t>tudy</a:t>
            </a:r>
            <a:r>
              <a:rPr lang="en-GB" dirty="0"/>
              <a:t> </a:t>
            </a:r>
            <a:r>
              <a:rPr lang="cs-CZ" dirty="0"/>
              <a:t>Pro</a:t>
            </a:r>
            <a:r>
              <a:rPr lang="en-GB" dirty="0"/>
              <a:t>g</a:t>
            </a:r>
            <a:r>
              <a:rPr lang="cs-CZ" dirty="0" err="1"/>
              <a:t>ra</a:t>
            </a:r>
            <a:r>
              <a:rPr lang="en-GB" dirty="0"/>
              <a:t>m</a:t>
            </a:r>
            <a:r>
              <a:rPr lang="cs-CZ" dirty="0" err="1"/>
              <a:t>mes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GB" b="1" dirty="0"/>
              <a:t>Department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en-GB" b="1" dirty="0"/>
              <a:t>Science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9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476672"/>
            <a:ext cx="8208912" cy="864096"/>
          </a:xfrm>
        </p:spPr>
        <p:txBody>
          <a:bodyPr/>
          <a:lstStyle/>
          <a:p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Scholarships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1196752"/>
            <a:ext cx="8208143" cy="4752528"/>
          </a:xfrm>
        </p:spPr>
        <p:txBody>
          <a:bodyPr/>
          <a:lstStyle/>
          <a:p>
            <a:pPr marL="342900" indent="-342900" algn="l" fontAlgn="base" hangingPunct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scholarships are governed by:</a:t>
            </a:r>
            <a:endParaRPr lang="cs-CZ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5850" lvl="1" indent="-342900" fontAlgn="base" hangingPunct="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Act No. 111/1998 Coll. (the Higher Education Act)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5850" lvl="1" indent="-342900" fontAlgn="base" hangingPunct="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Scholarship and Bursary Rules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fontAlgn="base" hangingPunc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Scholarship Rules, a student may be granted a scholarship, for example:</a:t>
            </a:r>
            <a:endParaRPr lang="cs-CZ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 fontAlgn="base" hangingPunct="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research, development, and innovation activities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 fontAlgn="base" hangingPunct="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cases worthy of special consideration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 fontAlgn="base" hangingPunct="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 support study abroad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 fontAlgn="base" hangingPunct="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Doctoral scholarship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C031452A-CD87-C1B4-0B6A-5BCB0225FF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B14565E3-E90B-A58E-3293-C4B39D0980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93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620688"/>
            <a:ext cx="8208912" cy="864096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Practical information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1340768"/>
            <a:ext cx="8208143" cy="4536505"/>
          </a:xfrm>
        </p:spPr>
        <p:txBody>
          <a:bodyPr/>
          <a:lstStyle/>
          <a:p>
            <a:pPr algn="l" fontAlgn="base" hangingPunct="0"/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any changes related to the studies, such as: </a:t>
            </a:r>
          </a:p>
          <a:p>
            <a:pPr marL="342900" indent="-34290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Supervising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Tutors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alterations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title of the dissertation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recognition of exams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site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application, signed by you and your 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your Registrar at the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Science.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will be forwarded to the respective Chairperson of the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Board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 or not, the application is forwarded to the Dean for comments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fontAlgn="base" hangingPunct="0"/>
            <a:endParaRPr lang="ru-RU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 hangingPunct="0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CFA95A25-5461-8EC3-2FA3-A8E1EE0D3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732A05E7-CD20-60D2-53F6-697DCF7EE8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73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476672"/>
            <a:ext cx="8208912" cy="864096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registrars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by study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en-GB" sz="360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E04054ED-2C42-0448-7DC5-761062102BAD}"/>
              </a:ext>
            </a:extLst>
          </p:cNvPr>
          <p:cNvSpPr txBox="1">
            <a:spLocks/>
          </p:cNvSpPr>
          <p:nvPr/>
        </p:nvSpPr>
        <p:spPr>
          <a:xfrm>
            <a:off x="189364" y="1340768"/>
            <a:ext cx="8859416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/>
              <a:t>Mgr. Eva Charouzdová</a:t>
            </a:r>
            <a:br>
              <a:rPr lang="cs-CZ" sz="2200" b="1" dirty="0">
                <a:solidFill>
                  <a:srgbClr val="121131"/>
                </a:solidFill>
              </a:rPr>
            </a:br>
            <a:r>
              <a:rPr lang="cs-CZ" sz="2200" dirty="0" err="1">
                <a:solidFill>
                  <a:srgbClr val="121131"/>
                </a:solidFill>
              </a:rPr>
              <a:t>Biochemistry</a:t>
            </a:r>
            <a:r>
              <a:rPr lang="cs-CZ" sz="2200" dirty="0">
                <a:solidFill>
                  <a:srgbClr val="121131"/>
                </a:solidFill>
              </a:rPr>
              <a:t> and </a:t>
            </a:r>
            <a:r>
              <a:rPr lang="cs-CZ" sz="2200" dirty="0" err="1">
                <a:solidFill>
                  <a:srgbClr val="121131"/>
                </a:solidFill>
              </a:rPr>
              <a:t>Pathobiochemistry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Experimental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Surgery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Experimental</a:t>
            </a:r>
            <a:r>
              <a:rPr lang="cs-CZ" sz="2200" dirty="0">
                <a:solidFill>
                  <a:srgbClr val="121131"/>
                </a:solidFill>
              </a:rPr>
              <a:t> and </a:t>
            </a:r>
            <a:r>
              <a:rPr lang="cs-CZ" sz="2200" dirty="0" err="1">
                <a:solidFill>
                  <a:srgbClr val="121131"/>
                </a:solidFill>
              </a:rPr>
              <a:t>Clinical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Oncology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Experimental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intensive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medicine</a:t>
            </a:r>
            <a:r>
              <a:rPr lang="cs-CZ" sz="2200" b="1" dirty="0">
                <a:solidFill>
                  <a:srgbClr val="121131"/>
                </a:solidFill>
              </a:rPr>
              <a:t>;</a:t>
            </a:r>
            <a:br>
              <a:rPr lang="cs-CZ" sz="2200" dirty="0">
                <a:solidFill>
                  <a:srgbClr val="121131"/>
                </a:solidFill>
              </a:rPr>
            </a:br>
            <a:r>
              <a:rPr lang="cs-CZ" sz="2200" dirty="0" err="1">
                <a:solidFill>
                  <a:srgbClr val="121131"/>
                </a:solidFill>
              </a:rPr>
              <a:t>Human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Physiology</a:t>
            </a:r>
            <a:r>
              <a:rPr lang="cs-CZ" sz="2200" dirty="0">
                <a:solidFill>
                  <a:srgbClr val="121131"/>
                </a:solidFill>
              </a:rPr>
              <a:t> and </a:t>
            </a:r>
            <a:r>
              <a:rPr lang="cs-CZ" sz="2200" dirty="0" err="1">
                <a:solidFill>
                  <a:srgbClr val="121131"/>
                </a:solidFill>
              </a:rPr>
              <a:t>Pathophysiology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Cardiovascular</a:t>
            </a:r>
            <a:r>
              <a:rPr lang="cs-CZ" sz="2200" dirty="0">
                <a:solidFill>
                  <a:srgbClr val="121131"/>
                </a:solidFill>
              </a:rPr>
              <a:t> Science; </a:t>
            </a:r>
            <a:r>
              <a:rPr lang="cs-CZ" sz="2200" dirty="0" err="1">
                <a:solidFill>
                  <a:srgbClr val="121131"/>
                </a:solidFill>
              </a:rPr>
              <a:t>Microbiology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Imaging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Methods</a:t>
            </a:r>
            <a:r>
              <a:rPr lang="cs-CZ" sz="2200" dirty="0">
                <a:solidFill>
                  <a:srgbClr val="121131"/>
                </a:solidFill>
              </a:rPr>
              <a:t> in </a:t>
            </a:r>
            <a:r>
              <a:rPr lang="cs-CZ" sz="2200" dirty="0" err="1">
                <a:solidFill>
                  <a:srgbClr val="121131"/>
                </a:solidFill>
              </a:rPr>
              <a:t>Medicine</a:t>
            </a:r>
            <a:endParaRPr lang="cs-CZ" sz="2200" dirty="0">
              <a:solidFill>
                <a:srgbClr val="121131"/>
              </a:solidFill>
            </a:endParaRPr>
          </a:p>
          <a:p>
            <a:endParaRPr lang="cs-CZ" sz="2200" dirty="0">
              <a:solidFill>
                <a:srgbClr val="121131"/>
              </a:solidFill>
            </a:endParaRPr>
          </a:p>
          <a:p>
            <a:r>
              <a:rPr lang="cs-CZ" sz="2200" b="1" dirty="0"/>
              <a:t>Karolína Soukupová</a:t>
            </a:r>
            <a:br>
              <a:rPr lang="cs-CZ" sz="2200" b="1" dirty="0">
                <a:solidFill>
                  <a:srgbClr val="121131"/>
                </a:solidFill>
              </a:rPr>
            </a:br>
            <a:r>
              <a:rPr lang="en-US" sz="2200" dirty="0">
                <a:solidFill>
                  <a:srgbClr val="121131"/>
                </a:solidFill>
              </a:rPr>
              <a:t>Addiction: Specialization in Health Care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Bioethics</a:t>
            </a:r>
            <a:r>
              <a:rPr lang="cs-CZ" sz="2200" dirty="0">
                <a:solidFill>
                  <a:srgbClr val="121131"/>
                </a:solidFill>
              </a:rPr>
              <a:t>;</a:t>
            </a:r>
            <a:br>
              <a:rPr lang="cs-CZ" sz="2200" dirty="0">
                <a:solidFill>
                  <a:srgbClr val="121131"/>
                </a:solidFill>
              </a:rPr>
            </a:br>
            <a:r>
              <a:rPr lang="cs-CZ" sz="2200" dirty="0" err="1">
                <a:solidFill>
                  <a:srgbClr val="121131"/>
                </a:solidFill>
              </a:rPr>
              <a:t>Biomedical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Informatics</a:t>
            </a:r>
            <a:r>
              <a:rPr lang="cs-CZ" sz="2200" dirty="0">
                <a:solidFill>
                  <a:srgbClr val="121131"/>
                </a:solidFill>
              </a:rPr>
              <a:t>; Cell Biology and </a:t>
            </a:r>
            <a:r>
              <a:rPr lang="cs-CZ" sz="2200" dirty="0" err="1">
                <a:solidFill>
                  <a:srgbClr val="121131"/>
                </a:solidFill>
              </a:rPr>
              <a:t>Pathology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Dermatovenerology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Developmental</a:t>
            </a:r>
            <a:r>
              <a:rPr lang="cs-CZ" sz="2200" dirty="0">
                <a:solidFill>
                  <a:srgbClr val="121131"/>
                </a:solidFill>
              </a:rPr>
              <a:t> and Cell Biology; </a:t>
            </a:r>
            <a:r>
              <a:rPr lang="cs-CZ" sz="2200" dirty="0" err="1">
                <a:solidFill>
                  <a:srgbClr val="121131"/>
                </a:solidFill>
              </a:rPr>
              <a:t>History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of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Medicine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Immunology</a:t>
            </a:r>
            <a:r>
              <a:rPr lang="cs-CZ" sz="2200" dirty="0">
                <a:solidFill>
                  <a:srgbClr val="121131"/>
                </a:solidFill>
              </a:rPr>
              <a:t>; Medical </a:t>
            </a:r>
            <a:r>
              <a:rPr lang="cs-CZ" sz="2200" dirty="0" err="1">
                <a:solidFill>
                  <a:srgbClr val="121131"/>
                </a:solidFill>
              </a:rPr>
              <a:t>Biophysics</a:t>
            </a:r>
            <a:r>
              <a:rPr lang="cs-CZ" sz="2200" dirty="0">
                <a:solidFill>
                  <a:srgbClr val="121131"/>
                </a:solidFill>
              </a:rPr>
              <a:t>; Medical Psychology and </a:t>
            </a:r>
            <a:r>
              <a:rPr lang="cs-CZ" sz="2200" dirty="0" err="1">
                <a:solidFill>
                  <a:srgbClr val="121131"/>
                </a:solidFill>
              </a:rPr>
              <a:t>Psychopathology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en-US" sz="2200" dirty="0">
                <a:solidFill>
                  <a:srgbClr val="121131"/>
                </a:solidFill>
              </a:rPr>
              <a:t>Molecular and Cellular Biology Genetics and Virology</a:t>
            </a:r>
            <a:r>
              <a:rPr lang="cs-CZ" sz="2200" dirty="0">
                <a:solidFill>
                  <a:srgbClr val="121131"/>
                </a:solidFill>
              </a:rPr>
              <a:t>;</a:t>
            </a:r>
            <a:r>
              <a:rPr lang="en-US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Pharmacology</a:t>
            </a:r>
            <a:r>
              <a:rPr lang="cs-CZ" sz="2200" dirty="0">
                <a:solidFill>
                  <a:srgbClr val="121131"/>
                </a:solidFill>
              </a:rPr>
              <a:t> and </a:t>
            </a:r>
            <a:r>
              <a:rPr lang="cs-CZ" sz="2200" dirty="0" err="1">
                <a:solidFill>
                  <a:srgbClr val="121131"/>
                </a:solidFill>
              </a:rPr>
              <a:t>Toxicology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Neurosciences</a:t>
            </a:r>
            <a:r>
              <a:rPr lang="cs-CZ" sz="2200" dirty="0">
                <a:solidFill>
                  <a:srgbClr val="121131"/>
                </a:solidFill>
              </a:rPr>
              <a:t>; </a:t>
            </a:r>
            <a:r>
              <a:rPr lang="cs-CZ" sz="2200" dirty="0" err="1">
                <a:solidFill>
                  <a:srgbClr val="121131"/>
                </a:solidFill>
              </a:rPr>
              <a:t>Nutritional</a:t>
            </a:r>
            <a:r>
              <a:rPr lang="cs-CZ" sz="2200" dirty="0">
                <a:solidFill>
                  <a:srgbClr val="121131"/>
                </a:solidFill>
              </a:rPr>
              <a:t> and </a:t>
            </a:r>
            <a:r>
              <a:rPr lang="cs-CZ" sz="2200" dirty="0" err="1">
                <a:solidFill>
                  <a:srgbClr val="121131"/>
                </a:solidFill>
              </a:rPr>
              <a:t>Metabolic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Sciences</a:t>
            </a:r>
            <a:r>
              <a:rPr lang="cs-CZ" sz="2200" dirty="0">
                <a:solidFill>
                  <a:srgbClr val="121131"/>
                </a:solidFill>
              </a:rPr>
              <a:t>; Parasitology; </a:t>
            </a:r>
            <a:r>
              <a:rPr lang="cs-CZ" sz="2200" dirty="0" err="1">
                <a:solidFill>
                  <a:srgbClr val="121131"/>
                </a:solidFill>
              </a:rPr>
              <a:t>Preventive</a:t>
            </a:r>
            <a:r>
              <a:rPr lang="cs-CZ" sz="2200" dirty="0">
                <a:solidFill>
                  <a:srgbClr val="121131"/>
                </a:solidFill>
              </a:rPr>
              <a:t> </a:t>
            </a:r>
            <a:r>
              <a:rPr lang="cs-CZ" sz="2200" dirty="0" err="1">
                <a:solidFill>
                  <a:srgbClr val="121131"/>
                </a:solidFill>
              </a:rPr>
              <a:t>Medicine</a:t>
            </a:r>
            <a:r>
              <a:rPr lang="cs-CZ" sz="2200" dirty="0">
                <a:solidFill>
                  <a:srgbClr val="121131"/>
                </a:solidFill>
              </a:rPr>
              <a:t> and Epidemiology, </a:t>
            </a:r>
            <a:endParaRPr 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endParaRPr lang="cs-CZ" sz="2200" b="1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68213826-7226-CE20-B86E-8DE69A3F0E1C}"/>
              </a:ext>
            </a:extLst>
          </p:cNvPr>
          <p:cNvSpPr txBox="1">
            <a:spLocks/>
          </p:cNvSpPr>
          <p:nvPr/>
        </p:nvSpPr>
        <p:spPr>
          <a:xfrm>
            <a:off x="179512" y="6569075"/>
            <a:ext cx="4536504" cy="244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Department </a:t>
            </a:r>
            <a:r>
              <a:rPr lang="cs-CZ"/>
              <a:t>for</a:t>
            </a:r>
            <a:r>
              <a:rPr lang="en-GB"/>
              <a:t> Science </a:t>
            </a:r>
            <a:r>
              <a:rPr lang="en-US"/>
              <a:t>Charles University – First Faculty of Medicine</a:t>
            </a:r>
            <a:endParaRPr lang="en-GB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0C380354-E8A3-B2FA-549E-C36BD8B1F54B}"/>
              </a:ext>
            </a:extLst>
          </p:cNvPr>
          <p:cNvSpPr txBox="1">
            <a:spLocks/>
          </p:cNvSpPr>
          <p:nvPr/>
        </p:nvSpPr>
        <p:spPr>
          <a:xfrm>
            <a:off x="5148064" y="6569075"/>
            <a:ext cx="3816970" cy="244301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21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348780"/>
            <a:ext cx="8208912" cy="1238858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  <a:endParaRPr lang="en-GB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5076056" y="6569075"/>
            <a:ext cx="3888978" cy="244301"/>
          </a:xfrm>
        </p:spPr>
        <p:txBody>
          <a:bodyPr/>
          <a:lstStyle/>
          <a:p>
            <a:r>
              <a:rPr lang="cs-CZ" dirty="0" err="1"/>
              <a:t>Doctoral</a:t>
            </a:r>
            <a:r>
              <a:rPr lang="cs-CZ" dirty="0"/>
              <a:t> study </a:t>
            </a:r>
            <a:r>
              <a:rPr lang="cs-CZ" dirty="0" err="1"/>
              <a:t>programmes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BC1DD67-3DEC-DA0C-08E5-34648D1D4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92091"/>
              </p:ext>
            </p:extLst>
          </p:nvPr>
        </p:nvGraphicFramePr>
        <p:xfrm>
          <a:off x="78288" y="1124744"/>
          <a:ext cx="8987424" cy="4173102"/>
        </p:xfrm>
        <a:graphic>
          <a:graphicData uri="http://schemas.openxmlformats.org/drawingml/2006/table">
            <a:tbl>
              <a:tblPr firstRow="1" bandRow="1"/>
              <a:tblGrid>
                <a:gridCol w="3135485">
                  <a:extLst>
                    <a:ext uri="{9D8B030D-6E8A-4147-A177-3AD203B41FA5}">
                      <a16:colId xmlns:a16="http://schemas.microsoft.com/office/drawing/2014/main" val="174284418"/>
                    </a:ext>
                  </a:extLst>
                </a:gridCol>
                <a:gridCol w="2314435">
                  <a:extLst>
                    <a:ext uri="{9D8B030D-6E8A-4147-A177-3AD203B41FA5}">
                      <a16:colId xmlns:a16="http://schemas.microsoft.com/office/drawing/2014/main" val="2649810080"/>
                    </a:ext>
                  </a:extLst>
                </a:gridCol>
                <a:gridCol w="3537504">
                  <a:extLst>
                    <a:ext uri="{9D8B030D-6E8A-4147-A177-3AD203B41FA5}">
                      <a16:colId xmlns:a16="http://schemas.microsoft.com/office/drawing/2014/main" val="2586213675"/>
                    </a:ext>
                  </a:extLst>
                </a:gridCol>
              </a:tblGrid>
              <a:tr h="46666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fontAlgn="base" hangingPunct="0">
                        <a:buNone/>
                      </a:pPr>
                      <a:r>
                        <a:rPr lang="en-US" sz="2400" b="1" u="sng" dirty="0"/>
                        <a:t>Registrars for doctoral study </a:t>
                      </a:r>
                      <a:r>
                        <a:rPr lang="en-US" sz="2400" b="1" u="sng" dirty="0" err="1"/>
                        <a:t>programmes</a:t>
                      </a:r>
                      <a:r>
                        <a:rPr lang="en-US" sz="2400" b="1" u="sng" dirty="0"/>
                        <a:t>:</a:t>
                      </a:r>
                    </a:p>
                  </a:txBody>
                  <a:tcPr marL="101082" marR="101082" marT="50541" marB="50541">
                    <a:lnL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100" dirty="0"/>
                    </a:p>
                  </a:txBody>
                  <a:tcPr marL="101082" marR="101082" marT="50541" marB="50541"/>
                </a:tc>
                <a:tc hMerge="1">
                  <a:txBody>
                    <a:bodyPr/>
                    <a:lstStyle/>
                    <a:p>
                      <a:endParaRPr lang="cs-CZ" sz="2100" dirty="0"/>
                    </a:p>
                  </a:txBody>
                  <a:tcPr marL="101082" marR="101082" marT="50541" marB="50541"/>
                </a:tc>
                <a:extLst>
                  <a:ext uri="{0D108BD9-81ED-4DB2-BD59-A6C34878D82A}">
                    <a16:rowId xmlns:a16="http://schemas.microsoft.com/office/drawing/2014/main" val="1770838670"/>
                  </a:ext>
                </a:extLst>
              </a:tr>
              <a:tr h="647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Mgr. Bc. Eva Charouzdová 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>
                    <a:lnL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sz="2000" b="1" kern="1200" baseline="0" dirty="0">
                          <a:solidFill>
                            <a:schemeClr val="tx1"/>
                          </a:solidFill>
                        </a:rPr>
                        <a:t>tel.: 224 96 4286 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sz="2000" dirty="0">
                          <a:solidFill>
                            <a:schemeClr val="tx1"/>
                          </a:solidFill>
                          <a:hlinkClick r:id="rId2"/>
                        </a:rPr>
                        <a:t>eva.charouzdova@lf1.cuni.cz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970642"/>
                  </a:ext>
                </a:extLst>
              </a:tr>
              <a:tr h="647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Karolína Soukupová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>
                    <a:lnL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cs-CZ" sz="2000" b="1" kern="1200" baseline="0" dirty="0">
                          <a:solidFill>
                            <a:schemeClr val="tx1"/>
                          </a:solidFill>
                        </a:rPr>
                        <a:t>tel.: 224 96 4330 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cs-CZ" sz="2000" dirty="0">
                          <a:solidFill>
                            <a:schemeClr val="tx1"/>
                          </a:solidFill>
                          <a:hlinkClick r:id="rId3"/>
                        </a:rPr>
                        <a:t>karolina.soukupova@lf1.cuni.cz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94803"/>
                  </a:ext>
                </a:extLst>
              </a:tr>
              <a:tr h="647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Jarmila Kopecká</a:t>
                      </a:r>
                      <a:endParaRPr lang="cs-CZ" sz="20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lnL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sz="2000" b="1" kern="1200" baseline="0" dirty="0">
                          <a:solidFill>
                            <a:schemeClr val="tx1"/>
                          </a:solidFill>
                        </a:rPr>
                        <a:t>tel.: 224 96 4428 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sz="2000" dirty="0">
                          <a:solidFill>
                            <a:schemeClr val="tx1"/>
                          </a:solidFill>
                          <a:hlinkClick r:id="rId4"/>
                        </a:rPr>
                        <a:t>jarmila.kopecka@lf1.cuni.cz</a:t>
                      </a:r>
                      <a:endParaRPr lang="cs-CZ" sz="20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00570"/>
                  </a:ext>
                </a:extLst>
              </a:tr>
              <a:tr h="647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cs-CZ" sz="2000" b="1" kern="1200" dirty="0">
                          <a:solidFill>
                            <a:schemeClr val="tx1"/>
                          </a:solidFill>
                        </a:rPr>
                        <a:t>Hana Kameníková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lnL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baseline="0" dirty="0">
                          <a:solidFill>
                            <a:schemeClr val="tx1"/>
                          </a:solidFill>
                        </a:rPr>
                        <a:t>tel.: 224 96 4315 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cs-CZ" sz="2000" kern="1200" dirty="0">
                          <a:solidFill>
                            <a:schemeClr val="tx1"/>
                          </a:solidFill>
                          <a:hlinkClick r:id="rId5"/>
                        </a:rPr>
                        <a:t>hana.kamenikova@lf1.cuni.cz</a:t>
                      </a:r>
                      <a:r>
                        <a:rPr lang="cs-CZ" sz="20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506594"/>
                  </a:ext>
                </a:extLst>
              </a:tr>
              <a:tr h="46746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u="sng" kern="1200" dirty="0" err="1">
                          <a:solidFill>
                            <a:schemeClr val="bg1"/>
                          </a:solidFill>
                        </a:rPr>
                        <a:t>Head</a:t>
                      </a:r>
                      <a:r>
                        <a:rPr lang="cs-CZ" sz="2000" b="1" u="sng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000" b="1" u="sng" kern="12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cs-CZ" sz="2000" b="1" u="sng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000" b="1" u="sng" kern="12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cs-CZ" sz="2000" b="1" u="sng" kern="1200" dirty="0">
                          <a:solidFill>
                            <a:schemeClr val="bg1"/>
                          </a:solidFill>
                        </a:rPr>
                        <a:t> department:</a:t>
                      </a:r>
                    </a:p>
                  </a:txBody>
                  <a:tcPr marL="101082" marR="101082" marT="50541" marB="50541">
                    <a:lnL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2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2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970774"/>
                  </a:ext>
                </a:extLst>
              </a:tr>
              <a:tr h="647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Bc. Bohdana Frantíková</a:t>
                      </a:r>
                      <a:endParaRPr lang="cs-CZ" sz="20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lnL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sz="2000" b="1" kern="1200" baseline="0" dirty="0">
                          <a:solidFill>
                            <a:schemeClr val="tx1"/>
                          </a:solidFill>
                        </a:rPr>
                        <a:t>tel.: 224 96 4187 </a:t>
                      </a:r>
                      <a:endParaRPr lang="cs-CZ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hlinkClick r:id="rId6"/>
                        </a:rPr>
                        <a:t>bohdana.frantikova@lf1.cuni.cz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1082" marR="101082" marT="50541" marB="50541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262400"/>
                  </a:ext>
                </a:extLst>
              </a:tr>
            </a:tbl>
          </a:graphicData>
        </a:graphic>
      </p:graphicFrame>
      <p:pic>
        <p:nvPicPr>
          <p:cNvPr id="12" name="Obrázek 11">
            <a:hlinkClick r:id="rId7"/>
            <a:extLst>
              <a:ext uri="{FF2B5EF4-FFF2-40B4-BE49-F238E27FC236}">
                <a16:creationId xmlns:a16="http://schemas.microsoft.com/office/drawing/2014/main" id="{B3808191-24C4-C1B5-7966-51343CD02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359" y="5118774"/>
            <a:ext cx="1327281" cy="1228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8E4F2E34-A9FD-3AF1-1EF4-1C2BB59CB257}"/>
              </a:ext>
            </a:extLst>
          </p:cNvPr>
          <p:cNvSpPr txBox="1">
            <a:spLocks/>
          </p:cNvSpPr>
          <p:nvPr/>
        </p:nvSpPr>
        <p:spPr>
          <a:xfrm>
            <a:off x="179512" y="6569075"/>
            <a:ext cx="4536504" cy="244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Department </a:t>
            </a:r>
            <a:r>
              <a:rPr lang="cs-CZ"/>
              <a:t>for</a:t>
            </a:r>
            <a:r>
              <a:rPr lang="en-GB"/>
              <a:t> Science </a:t>
            </a:r>
            <a:r>
              <a:rPr lang="en-US"/>
              <a:t>Charles University – First Faculty of Medicine</a:t>
            </a:r>
            <a:endParaRPr lang="en-GB"/>
          </a:p>
          <a:p>
            <a:endParaRPr 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03F4DC0F-8B07-9E69-244C-C9B18AE8DB88}"/>
              </a:ext>
            </a:extLst>
          </p:cNvPr>
          <p:cNvSpPr txBox="1">
            <a:spLocks/>
          </p:cNvSpPr>
          <p:nvPr/>
        </p:nvSpPr>
        <p:spPr>
          <a:xfrm>
            <a:off x="5148064" y="6569075"/>
            <a:ext cx="3816970" cy="244301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1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348780"/>
            <a:ext cx="8208912" cy="1238858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Office hours</a:t>
            </a:r>
            <a:endParaRPr lang="en-GB" sz="3600" dirty="0"/>
          </a:p>
        </p:txBody>
      </p:sp>
      <p:graphicFrame>
        <p:nvGraphicFramePr>
          <p:cNvPr id="3" name="Tabulka 6">
            <a:extLst>
              <a:ext uri="{FF2B5EF4-FFF2-40B4-BE49-F238E27FC236}">
                <a16:creationId xmlns:a16="http://schemas.microsoft.com/office/drawing/2014/main" id="{97131D75-D08B-3E2F-EFA0-B04F6E61C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27825"/>
              </p:ext>
            </p:extLst>
          </p:nvPr>
        </p:nvGraphicFramePr>
        <p:xfrm>
          <a:off x="922068" y="1587638"/>
          <a:ext cx="7768836" cy="2484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418">
                  <a:extLst>
                    <a:ext uri="{9D8B030D-6E8A-4147-A177-3AD203B41FA5}">
                      <a16:colId xmlns:a16="http://schemas.microsoft.com/office/drawing/2014/main" val="174284418"/>
                    </a:ext>
                  </a:extLst>
                </a:gridCol>
                <a:gridCol w="3884418">
                  <a:extLst>
                    <a:ext uri="{9D8B030D-6E8A-4147-A177-3AD203B41FA5}">
                      <a16:colId xmlns:a16="http://schemas.microsoft.com/office/drawing/2014/main" val="2649810080"/>
                    </a:ext>
                  </a:extLst>
                </a:gridCol>
              </a:tblGrid>
              <a:tr h="576281">
                <a:tc>
                  <a:txBody>
                    <a:bodyPr/>
                    <a:lstStyle/>
                    <a:p>
                      <a:r>
                        <a:rPr lang="cs-CZ" sz="2200" b="1" kern="1200" baseline="0" dirty="0">
                          <a:solidFill>
                            <a:schemeClr val="bg1"/>
                          </a:solidFill>
                        </a:rPr>
                        <a:t>1. 9. 2025 – 30. 6. 2026</a:t>
                      </a:r>
                      <a:endParaRPr lang="cs-CZ" sz="2200" b="1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/>
                </a:tc>
                <a:tc>
                  <a:txBody>
                    <a:bodyPr/>
                    <a:lstStyle/>
                    <a:p>
                      <a:endParaRPr lang="cs-CZ" sz="2100"/>
                    </a:p>
                  </a:txBody>
                  <a:tcPr marL="101082" marR="101082" marT="50541" marB="50541"/>
                </a:tc>
                <a:extLst>
                  <a:ext uri="{0D108BD9-81ED-4DB2-BD59-A6C34878D82A}">
                    <a16:rowId xmlns:a16="http://schemas.microsoft.com/office/drawing/2014/main" val="1770838670"/>
                  </a:ext>
                </a:extLst>
              </a:tr>
              <a:tr h="654626">
                <a:tc>
                  <a:txBody>
                    <a:bodyPr/>
                    <a:lstStyle/>
                    <a:p>
                      <a:r>
                        <a:rPr lang="cs-CZ" sz="2200" b="1" kern="1200" baseline="0" dirty="0" err="1">
                          <a:solidFill>
                            <a:schemeClr val="tx1"/>
                          </a:solidFill>
                        </a:rPr>
                        <a:t>Monday</a:t>
                      </a:r>
                      <a:endParaRPr lang="cs-CZ" sz="2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/>
                </a:tc>
                <a:tc>
                  <a:txBody>
                    <a:bodyPr/>
                    <a:lstStyle/>
                    <a:p>
                      <a:r>
                        <a:rPr lang="cs-CZ" sz="2200" b="1" kern="1200" baseline="0" dirty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cs-CZ" sz="2200" b="1" kern="1200" baseline="0" dirty="0" err="1">
                          <a:solidFill>
                            <a:schemeClr val="tx1"/>
                          </a:solidFill>
                        </a:rPr>
                        <a:t>am</a:t>
                      </a:r>
                      <a:r>
                        <a:rPr lang="cs-CZ" sz="2200" b="1" kern="1200" baseline="0" dirty="0">
                          <a:solidFill>
                            <a:schemeClr val="tx1"/>
                          </a:solidFill>
                        </a:rPr>
                        <a:t> – 12:30 </a:t>
                      </a:r>
                      <a:r>
                        <a:rPr lang="cs-CZ" sz="2200" b="1" kern="1200" baseline="0" dirty="0" err="1">
                          <a:solidFill>
                            <a:schemeClr val="tx1"/>
                          </a:solidFill>
                        </a:rPr>
                        <a:t>pm</a:t>
                      </a:r>
                      <a:endParaRPr lang="cs-CZ" sz="2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/>
                </a:tc>
                <a:extLst>
                  <a:ext uri="{0D108BD9-81ED-4DB2-BD59-A6C34878D82A}">
                    <a16:rowId xmlns:a16="http://schemas.microsoft.com/office/drawing/2014/main" val="805970642"/>
                  </a:ext>
                </a:extLst>
              </a:tr>
              <a:tr h="637830">
                <a:tc>
                  <a:txBody>
                    <a:bodyPr/>
                    <a:lstStyle/>
                    <a:p>
                      <a:r>
                        <a:rPr lang="cs-CZ" sz="2200" b="1" kern="1200" baseline="0" dirty="0" err="1">
                          <a:solidFill>
                            <a:schemeClr val="tx1"/>
                          </a:solidFill>
                        </a:rPr>
                        <a:t>Tuesday</a:t>
                      </a:r>
                      <a:r>
                        <a:rPr lang="cs-CZ" sz="2200" b="1" kern="12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cs-CZ" sz="2200" b="1" kern="1200" baseline="0" dirty="0" err="1">
                          <a:solidFill>
                            <a:schemeClr val="tx1"/>
                          </a:solidFill>
                        </a:rPr>
                        <a:t>Thursday</a:t>
                      </a:r>
                      <a:endParaRPr lang="cs-CZ" sz="2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200" b="1" kern="1200" baseline="0" dirty="0">
                          <a:solidFill>
                            <a:schemeClr val="tx1"/>
                          </a:solidFill>
                        </a:rPr>
                        <a:t>12:30 </a:t>
                      </a:r>
                      <a:r>
                        <a:rPr lang="cs-CZ" sz="2200" b="1" kern="1200" baseline="0" dirty="0" err="1">
                          <a:solidFill>
                            <a:schemeClr val="tx1"/>
                          </a:solidFill>
                        </a:rPr>
                        <a:t>pm</a:t>
                      </a:r>
                      <a:r>
                        <a:rPr lang="cs-CZ" sz="2200" b="1" kern="1200" baseline="0" dirty="0">
                          <a:solidFill>
                            <a:schemeClr val="tx1"/>
                          </a:solidFill>
                        </a:rPr>
                        <a:t> – 3:30 </a:t>
                      </a:r>
                      <a:r>
                        <a:rPr lang="cs-CZ" sz="2200" b="1" kern="1200" baseline="0" dirty="0" err="1">
                          <a:solidFill>
                            <a:schemeClr val="tx1"/>
                          </a:solidFill>
                        </a:rPr>
                        <a:t>pm</a:t>
                      </a:r>
                      <a:endParaRPr lang="cs-CZ" sz="2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082" marR="101082" marT="50541" marB="50541"/>
                </a:tc>
                <a:extLst>
                  <a:ext uri="{0D108BD9-81ED-4DB2-BD59-A6C34878D82A}">
                    <a16:rowId xmlns:a16="http://schemas.microsoft.com/office/drawing/2014/main" val="406194803"/>
                  </a:ext>
                </a:extLst>
              </a:tr>
              <a:tr h="6157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200" b="1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  <a:r>
                        <a:rPr lang="cs-CZ" sz="22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2200" b="1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cs-CZ" sz="2200" b="1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/>
                </a:tc>
                <a:tc>
                  <a:txBody>
                    <a:bodyPr/>
                    <a:lstStyle/>
                    <a:p>
                      <a:r>
                        <a:rPr lang="cs-CZ" sz="2200" b="1" kern="1200" baseline="0" dirty="0" err="1">
                          <a:solidFill>
                            <a:schemeClr val="tx1"/>
                          </a:solidFill>
                        </a:rPr>
                        <a:t>Closed</a:t>
                      </a:r>
                      <a:endParaRPr lang="cs-CZ" sz="2200" b="1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082" marR="101082" marT="50541" marB="50541"/>
                </a:tc>
                <a:extLst>
                  <a:ext uri="{0D108BD9-81ED-4DB2-BD59-A6C34878D82A}">
                    <a16:rowId xmlns:a16="http://schemas.microsoft.com/office/drawing/2014/main" val="254000570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ACA82821-E84B-D588-2706-C9D43CC129DD}"/>
              </a:ext>
            </a:extLst>
          </p:cNvPr>
          <p:cNvSpPr txBox="1"/>
          <p:nvPr/>
        </p:nvSpPr>
        <p:spPr>
          <a:xfrm>
            <a:off x="845686" y="4653136"/>
            <a:ext cx="7740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visit outside office hours is possible by prior telephone agreement with your study assistant.</a:t>
            </a:r>
          </a:p>
          <a:p>
            <a:pPr algn="ctr"/>
            <a:endParaRPr lang="en-US" dirty="0"/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F7049BFF-50EB-374F-76C3-272CA69B5319}"/>
              </a:ext>
            </a:extLst>
          </p:cNvPr>
          <p:cNvSpPr txBox="1">
            <a:spLocks/>
          </p:cNvSpPr>
          <p:nvPr/>
        </p:nvSpPr>
        <p:spPr>
          <a:xfrm>
            <a:off x="179512" y="6569075"/>
            <a:ext cx="4536504" cy="244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Department </a:t>
            </a:r>
            <a:r>
              <a:rPr lang="cs-CZ"/>
              <a:t>for</a:t>
            </a:r>
            <a:r>
              <a:rPr lang="en-GB"/>
              <a:t> Science </a:t>
            </a:r>
            <a:r>
              <a:rPr lang="en-US"/>
              <a:t>Charles University – First Faculty of Medicine</a:t>
            </a:r>
            <a:endParaRPr lang="en-GB"/>
          </a:p>
          <a:p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2A55E2AA-B558-2F6C-F0EE-FF48DE02752F}"/>
              </a:ext>
            </a:extLst>
          </p:cNvPr>
          <p:cNvSpPr txBox="1">
            <a:spLocks/>
          </p:cNvSpPr>
          <p:nvPr/>
        </p:nvSpPr>
        <p:spPr>
          <a:xfrm>
            <a:off x="5148064" y="6569075"/>
            <a:ext cx="3816970" cy="244301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05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5451973-BA10-FDAC-01CD-B9D8598C7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80F764C-0A82-31C1-651C-D77D264540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pro vědeckou činnost  1. LF UK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EDACB1-45D9-7410-6FAE-FA93C5562A0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52667" y="1711492"/>
            <a:ext cx="7886700" cy="3838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i="1" kern="0" cap="small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Welcome Day </a:t>
            </a:r>
            <a:r>
              <a:rPr lang="cs-CZ" sz="3300" b="1" i="1" kern="0" cap="small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2025/2026</a:t>
            </a:r>
          </a:p>
          <a:p>
            <a:pPr marL="0" indent="0" algn="ctr">
              <a:buNone/>
            </a:pPr>
            <a:r>
              <a:rPr lang="cs-CZ" b="1" dirty="0"/>
              <a:t>1</a:t>
            </a:r>
            <a:r>
              <a:rPr lang="es-ES" b="1" dirty="0"/>
              <a:t>. October 202</a:t>
            </a:r>
            <a:r>
              <a:rPr lang="cs-CZ" b="1" dirty="0"/>
              <a:t>5 </a:t>
            </a:r>
            <a:r>
              <a:rPr lang="es-ES" sz="1950" b="1" dirty="0"/>
              <a:t>1</a:t>
            </a:r>
            <a:r>
              <a:rPr lang="cs-CZ" sz="1950" b="1" dirty="0"/>
              <a:t>6</a:t>
            </a:r>
            <a:r>
              <a:rPr lang="es-ES" sz="1950" b="1" dirty="0"/>
              <a:t>:00 – </a:t>
            </a:r>
            <a:r>
              <a:rPr lang="cs-CZ" sz="1950" b="1" dirty="0"/>
              <a:t>22:00</a:t>
            </a:r>
            <a:endParaRPr lang="es-ES" sz="195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ES" sz="1950" b="1" dirty="0"/>
              <a:t>Kampus Hybernská</a:t>
            </a:r>
            <a:br>
              <a:rPr lang="cs-CZ" sz="1950" b="1" dirty="0"/>
            </a:br>
            <a:endParaRPr lang="cs-CZ" sz="2700" b="1" dirty="0"/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209023C5-4A04-2AC7-972F-9257A11E72F9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429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700" b="1" kern="0" cap="small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Invitation</a:t>
            </a:r>
            <a:endParaRPr lang="cs-CZ" sz="33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9ABF58-D5AD-7E13-6515-0E4B4BDE0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89722"/>
            <a:ext cx="7182852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6"/>
    </mc:Choice>
    <mc:Fallback xmlns="">
      <p:transition spd="slow" advTm="1105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1281ABF-FB41-A3F2-6BF5-A3A8231747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0923F-B531-62DC-BCC1-CEB92E13AA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pro vědeckou činnost 1. LF UK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5D58E6-8604-41C4-0B2A-2278D4D0B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" y="3045930"/>
            <a:ext cx="9144000" cy="20377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D92569-F27C-78E9-BB59-7C681362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683"/>
            <a:ext cx="9144000" cy="18952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B406A8A-6A0C-1098-2C68-EACBF2BDC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9122"/>
            <a:ext cx="9144000" cy="18214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783EA4-8525-42F5-21BE-61898CB2C792}"/>
              </a:ext>
            </a:extLst>
          </p:cNvPr>
          <p:cNvSpPr txBox="1"/>
          <p:nvPr/>
        </p:nvSpPr>
        <p:spPr>
          <a:xfrm>
            <a:off x="827584" y="580989"/>
            <a:ext cx="57961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700" b="1" kern="0" cap="small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Calendar</a:t>
            </a:r>
            <a:r>
              <a:rPr lang="cs-CZ" sz="2700" b="1" kern="0" cap="small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Charles University</a:t>
            </a:r>
            <a:endParaRPr lang="cs-CZ" sz="2700" b="1" kern="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2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836712"/>
            <a:ext cx="8208912" cy="936104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studies are subject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2132856"/>
            <a:ext cx="8208143" cy="3384376"/>
          </a:xfrm>
        </p:spPr>
        <p:txBody>
          <a:bodyPr/>
          <a:lstStyle/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Act</a:t>
            </a: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Constitution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Charles University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Code of Study and Examination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Charles University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600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600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600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tor’</a:t>
            </a:r>
            <a:r>
              <a:rPr lang="cs-CZ" sz="2600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GB" sz="2600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5/2020</a:t>
            </a:r>
            <a:r>
              <a:rPr lang="cs-CZ" sz="2600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Manu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al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d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tor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al 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studi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es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endParaRPr lang="en-GB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nternal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Faculty of Medicine</a:t>
            </a:r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333333"/>
                </a:solidFill>
                <a:effectLst/>
                <a:latin typeface="+mj-lt"/>
              </a:rPr>
              <a:t>According to Article 36(1) of Higher Education Act, internal regulations of the university are subject to registration by the Ministry. Therefore, the only legally binding regulations are those in </a:t>
            </a:r>
            <a:r>
              <a:rPr lang="en-US" sz="1050" b="0" i="0" u="sng" dirty="0">
                <a:solidFill>
                  <a:srgbClr val="CC2C32"/>
                </a:solidFill>
                <a:effectLst/>
                <a:latin typeface="+mj-lt"/>
                <a:hlinkClick r:id="rId6"/>
              </a:rPr>
              <a:t>Czech</a:t>
            </a:r>
            <a:r>
              <a:rPr lang="en-US" sz="1050" b="0" i="0" dirty="0">
                <a:solidFill>
                  <a:srgbClr val="333333"/>
                </a:solidFill>
                <a:effectLst/>
                <a:latin typeface="+mj-lt"/>
              </a:rPr>
              <a:t> which have been </a:t>
            </a:r>
            <a:r>
              <a:rPr lang="en-US" sz="1050" b="0" i="0" dirty="0" err="1">
                <a:solidFill>
                  <a:srgbClr val="333333"/>
                </a:solidFill>
                <a:effectLst/>
                <a:latin typeface="+mj-lt"/>
              </a:rPr>
              <a:t>regist</a:t>
            </a:r>
            <a:r>
              <a:rPr lang="cs-CZ" sz="1050" b="0" i="0" dirty="0">
                <a:solidFill>
                  <a:srgbClr val="333333"/>
                </a:solidFill>
                <a:effectLst/>
                <a:latin typeface="+mj-lt"/>
              </a:rPr>
              <a:t>e</a:t>
            </a:r>
            <a:r>
              <a:rPr lang="en-US" sz="1050" b="0" i="0" dirty="0">
                <a:solidFill>
                  <a:srgbClr val="333333"/>
                </a:solidFill>
                <a:effectLst/>
                <a:latin typeface="+mj-lt"/>
              </a:rPr>
              <a:t>red by the Ministry and these translations are for informative purpose only.</a:t>
            </a:r>
            <a:r>
              <a:rPr lang="cs-CZ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cs-CZ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hlinkClick r:id="rId7"/>
              </a:rPr>
              <a:t>https://cuni.cz/UKEN-121.html</a:t>
            </a:r>
            <a:r>
              <a:rPr lang="cs-CZ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b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 hangingPunct="0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76C197A9-24F3-462D-BD1E-FA22D81C55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0CA555C-7731-5A8B-3E85-B9FBD508E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75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395536" y="908720"/>
            <a:ext cx="8208912" cy="1987920"/>
          </a:xfrm>
        </p:spPr>
        <p:txBody>
          <a:bodyPr/>
          <a:lstStyle/>
          <a:p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Information about studies in doctoral (PhD) study programmes at the First Faculty of Medicine can be found at:</a:t>
            </a:r>
            <a:endParaRPr lang="ru-RU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b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69CC5A-EB39-5EBD-8D54-A56E2DE62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/>
          <a:stretch/>
        </p:blipFill>
        <p:spPr>
          <a:xfrm>
            <a:off x="535764" y="3961360"/>
            <a:ext cx="3707642" cy="2191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4A1149-100E-6577-C4F2-E6A504BDE060}"/>
              </a:ext>
            </a:extLst>
          </p:cNvPr>
          <p:cNvSpPr txBox="1"/>
          <p:nvPr/>
        </p:nvSpPr>
        <p:spPr>
          <a:xfrm>
            <a:off x="498777" y="3105833"/>
            <a:ext cx="384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cs-CZ" sz="1800" dirty="0">
                <a:solidFill>
                  <a:srgbClr val="121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1800" dirty="0">
              <a:solidFill>
                <a:srgbClr val="121131"/>
              </a:solidFill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cs-CZ" sz="1800" dirty="0">
                <a:hlinkClick r:id="rId4"/>
              </a:rPr>
              <a:t>https://en.lf1.cuni.cz/doctoral-studies-</a:t>
            </a:r>
            <a:endParaRPr lang="cs-CZ" sz="18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224B22-6D4C-B3B8-0B53-D22EC2A8D08E}"/>
              </a:ext>
            </a:extLst>
          </p:cNvPr>
          <p:cNvSpPr txBox="1"/>
          <p:nvPr/>
        </p:nvSpPr>
        <p:spPr>
          <a:xfrm>
            <a:off x="3995936" y="3105834"/>
            <a:ext cx="5083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121131"/>
                </a:solidFill>
                <a:latin typeface="+mj-lt"/>
                <a:cs typeface="Calibri" panose="020F0502020204030204" pitchFamily="34" charset="0"/>
              </a:rPr>
              <a:t>CZ: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  <a:hlinkClick r:id="rId5"/>
              </a:rPr>
              <a:t>https://www.lf1.cuni.cz/doktorandi</a:t>
            </a:r>
            <a:endParaRPr lang="cs-CZ" sz="1800" b="1" dirty="0">
              <a:latin typeface="+mj-lt"/>
              <a:cs typeface="Calibri" panose="020F0502020204030204" pitchFamily="34" charset="0"/>
              <a:hlinkClick r:id="rId3"/>
            </a:endParaRPr>
          </a:p>
        </p:txBody>
      </p:sp>
      <p:sp>
        <p:nvSpPr>
          <p:cNvPr id="16" name="Zástupný symbol pro text 4">
            <a:extLst>
              <a:ext uri="{FF2B5EF4-FFF2-40B4-BE49-F238E27FC236}">
                <a16:creationId xmlns:a16="http://schemas.microsoft.com/office/drawing/2014/main" id="{9E7496CA-C25E-9EEE-3D39-77DA13D02A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E00A2B2-6A12-7EE4-58F8-327D103D25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90D543-7304-4C48-7851-33B2BBC03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301" y="3847601"/>
            <a:ext cx="3816970" cy="24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720973"/>
            <a:ext cx="8208912" cy="979835"/>
          </a:xfrm>
        </p:spPr>
        <p:txBody>
          <a:bodyPr/>
          <a:lstStyle/>
          <a:p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Doctora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1772816"/>
            <a:ext cx="8208143" cy="4536504"/>
          </a:xfrm>
        </p:spPr>
        <p:txBody>
          <a:bodyPr/>
          <a:lstStyle/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applicant becomes a student by 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day of enrolment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duration of studies in a doctoral study programme is 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years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cs-CZ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duration of studies in a doctoral study programme is 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</a:t>
            </a:r>
            <a:r>
              <a:rPr lang="cs-CZ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of suspension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studie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duration of studies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 from the parent leave and serious health reasons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F03BE39D-1CA1-5B14-7FD3-A23444E17D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83A51B42-0027-2073-911C-E52951D0A4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69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692696"/>
            <a:ext cx="8208912" cy="936104"/>
          </a:xfrm>
        </p:spPr>
        <p:txBody>
          <a:bodyPr/>
          <a:lstStyle/>
          <a:p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Doctora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1916832"/>
            <a:ext cx="8208143" cy="3384376"/>
          </a:xfrm>
        </p:spPr>
        <p:txBody>
          <a:bodyPr/>
          <a:lstStyle/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in doctoral study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Charles University is carried out in full-time or part-time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form.</a:t>
            </a:r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forms are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 equivalent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terms of content, length and meaning. </a:t>
            </a:r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between full-time and combined forms of doctoral study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C0ABA9CD-642F-97FC-98C3-C2C5431926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8ED57483-4DD6-0D66-5A6B-DC8D67D78F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39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720973"/>
            <a:ext cx="8208912" cy="907827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First steps when beginning the studies</a:t>
            </a:r>
            <a:endParaRPr lang="en-GB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2132856"/>
            <a:ext cx="8208143" cy="3384376"/>
          </a:xfrm>
        </p:spPr>
        <p:txBody>
          <a:bodyPr/>
          <a:lstStyle/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enrolment,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a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Card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Service Centre of Charles University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a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study and your ID) to get the access to Student Information System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(SIS)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doctora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student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1st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Medicine.</a:t>
            </a:r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 hangingPunct="0"/>
            <a:endParaRPr lang="en-GB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beginning of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ademic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2025/2026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(1.10.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insert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SIS, the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to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 hangingPunct="0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6638A812-7B8C-C58A-F597-2517F5ADD0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4B16761F-BE85-1B1F-DA69-1AF0C5F6F3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21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692696"/>
            <a:ext cx="8208912" cy="936104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Student Information System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(SIS) 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92507" y="1844824"/>
            <a:ext cx="8208143" cy="4464496"/>
          </a:xfrm>
        </p:spPr>
        <p:txBody>
          <a:bodyPr/>
          <a:lstStyle/>
          <a:p>
            <a:pPr algn="l" fontAlgn="base" hangingPunct="0"/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serves for management of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 hangingPunct="0"/>
            <a:endParaRPr lang="en-GB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details (e-mail, telephone, bank account, address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tudy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(ISP) and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evaluation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of the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passed; 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of study placements 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 hangingPunct="0"/>
            <a:endParaRPr lang="cs-CZ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ED71427-5463-8E2A-1A4B-0A01DD526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7"/>
          <a:stretch/>
        </p:blipFill>
        <p:spPr>
          <a:xfrm>
            <a:off x="5059733" y="5899730"/>
            <a:ext cx="1781424" cy="445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Zástupný symbol pro text 4">
            <a:extLst>
              <a:ext uri="{FF2B5EF4-FFF2-40B4-BE49-F238E27FC236}">
                <a16:creationId xmlns:a16="http://schemas.microsoft.com/office/drawing/2014/main" id="{DE8EAF7A-D31C-AEFB-47CA-F4714F1AB1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5" name="Zástupný symbol pro text 5">
            <a:extLst>
              <a:ext uri="{FF2B5EF4-FFF2-40B4-BE49-F238E27FC236}">
                <a16:creationId xmlns:a16="http://schemas.microsoft.com/office/drawing/2014/main" id="{2EF13B93-6970-3EF2-E014-8DF1DF80CC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5D274D-C7A2-DB5D-085A-B85CE6CC2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1" y="5912636"/>
            <a:ext cx="1810003" cy="39058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2B58BD-FEEE-DEA2-3069-FFEEA4AA4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35" y="5915976"/>
            <a:ext cx="1781424" cy="40963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D56C502-9B2A-99A5-7040-9E3D3E8B5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928" y="5912636"/>
            <a:ext cx="1457528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720973"/>
            <a:ext cx="8208912" cy="835819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Individual Study Plan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(ISP)</a:t>
            </a:r>
            <a:endParaRPr lang="en-GB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1628800"/>
            <a:ext cx="8208143" cy="4680520"/>
          </a:xfrm>
        </p:spPr>
        <p:txBody>
          <a:bodyPr/>
          <a:lstStyle/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extent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accreditation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specific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doctoral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programme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compiled for the standard duration of studies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years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</a:t>
            </a:r>
            <a:r>
              <a:rPr lang="cs-CZ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topic of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issertation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thesis,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 terms of stages of research work, obligatory subjects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.),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interships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 completion of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colloquium on the dissertation topic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defence of the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issertation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thesis. </a:t>
            </a:r>
          </a:p>
          <a:p>
            <a:pPr algn="l" fontAlgn="base" hangingPunct="0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C49D712D-A0AA-9AB6-38AD-D3FAC6FC52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2" name="Zástupný symbol pro text 5">
            <a:extLst>
              <a:ext uri="{FF2B5EF4-FFF2-40B4-BE49-F238E27FC236}">
                <a16:creationId xmlns:a16="http://schemas.microsoft.com/office/drawing/2014/main" id="{5446311A-8628-6314-174D-E1891DB0F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32F25A-EB2D-25FC-FB90-E7EF6F81B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464811"/>
            <a:ext cx="2304256" cy="7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720973"/>
            <a:ext cx="8208912" cy="835819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Individual Study Plan</a:t>
            </a:r>
            <a:endParaRPr lang="en-GB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1628800"/>
            <a:ext cx="8208143" cy="4680520"/>
          </a:xfrm>
        </p:spPr>
        <p:txBody>
          <a:bodyPr/>
          <a:lstStyle/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ISP will be prepared by the student in SIS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cooperation with his/her supervisor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within 2 months from the start of the study, the manual for setting up the ISP will be sent by email</a:t>
            </a:r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approved ISP is the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 for the annual evaluation</a:t>
            </a:r>
            <a:endParaRPr lang="cs-CZ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to complete the ISP will lead to termination of studies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C49D712D-A0AA-9AB6-38AD-D3FAC6FC52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2" name="Zástupný symbol pro text 5">
            <a:extLst>
              <a:ext uri="{FF2B5EF4-FFF2-40B4-BE49-F238E27FC236}">
                <a16:creationId xmlns:a16="http://schemas.microsoft.com/office/drawing/2014/main" id="{5446311A-8628-6314-174D-E1891DB0F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2DB257C-00E6-8CB8-E4A6-8ABD7A85B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20963"/>
              </p:ext>
            </p:extLst>
          </p:nvPr>
        </p:nvGraphicFramePr>
        <p:xfrm>
          <a:off x="1043608" y="4694551"/>
          <a:ext cx="5602722" cy="1470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3810209">
                  <a:extLst>
                    <a:ext uri="{9D8B030D-6E8A-4147-A177-3AD203B41FA5}">
                      <a16:colId xmlns:a16="http://schemas.microsoft.com/office/drawing/2014/main" val="1812352675"/>
                    </a:ext>
                  </a:extLst>
                </a:gridCol>
                <a:gridCol w="1792513">
                  <a:extLst>
                    <a:ext uri="{9D8B030D-6E8A-4147-A177-3AD203B41FA5}">
                      <a16:colId xmlns:a16="http://schemas.microsoft.com/office/drawing/2014/main" val="325559696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Writing of the dissertation topic by the supervisor, creation of the ISP by the student</a:t>
                      </a:r>
                      <a:endParaRPr lang="cs-CZ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/>
                        <a:t>by 31. 10. 2025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9524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Submission of the ISP by the supervisor to the </a:t>
                      </a:r>
                      <a:r>
                        <a:rPr lang="cs-CZ" sz="1400" b="1" dirty="0" err="1"/>
                        <a:t>Subject</a:t>
                      </a:r>
                      <a:r>
                        <a:rPr lang="cs-CZ" sz="1400" b="1" dirty="0"/>
                        <a:t> Area</a:t>
                      </a:r>
                      <a:r>
                        <a:rPr lang="en-US" sz="1400" b="1" dirty="0"/>
                        <a:t> board</a:t>
                      </a:r>
                      <a:endParaRPr lang="cs-CZ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/>
                        <a:t>by 15. 11. 2025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33114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Approval of the ISP by the </a:t>
                      </a:r>
                      <a:r>
                        <a:rPr lang="cs-CZ" sz="1400" b="1" dirty="0" err="1"/>
                        <a:t>Subject</a:t>
                      </a:r>
                      <a:r>
                        <a:rPr lang="cs-CZ" sz="1400" b="1" dirty="0"/>
                        <a:t> Area</a:t>
                      </a:r>
                      <a:r>
                        <a:rPr lang="en-US" sz="1400" b="1" dirty="0"/>
                        <a:t> Board </a:t>
                      </a:r>
                      <a:endParaRPr lang="cs-CZ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/>
                        <a:t>by 30. 11. 2025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5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91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467544" y="620688"/>
            <a:ext cx="8208912" cy="864096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Individual Study Plan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68313" y="1412776"/>
            <a:ext cx="8208143" cy="5156299"/>
          </a:xfrm>
        </p:spPr>
        <p:txBody>
          <a:bodyPr>
            <a:normAutofit/>
          </a:bodyPr>
          <a:lstStyle/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the first year of your studies, courses will be automatically registered for you according to the approved Individual Study Plan (ISP).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subsequent years, you will register for courses electronically by yourself.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Exam results are entered directly into the SIS by the instructors (paper index books are no longer issued as of this year).</a:t>
            </a: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 fontAlgn="base" hangingPunct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English language exam </a:t>
            </a:r>
            <a:r>
              <a:rPr lang="en-US" dirty="0">
                <a:solidFill>
                  <a:schemeClr val="tx1"/>
                </a:solidFill>
              </a:rPr>
              <a:t>– if you are substituting the exam with a certificate, please send or hand over a copy of your certificate to your study officer (they will arrange the further process for recognizing the certificate as the English language course).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AA99A3D1-018D-5190-D0B1-134B99564D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536504" cy="244301"/>
          </a:xfrm>
        </p:spPr>
        <p:txBody>
          <a:bodyPr/>
          <a:lstStyle/>
          <a:p>
            <a:r>
              <a:rPr lang="en-GB" dirty="0"/>
              <a:t>Department </a:t>
            </a:r>
            <a:r>
              <a:rPr lang="cs-CZ" dirty="0" err="1"/>
              <a:t>for</a:t>
            </a:r>
            <a:r>
              <a:rPr lang="en-GB" dirty="0"/>
              <a:t> Science </a:t>
            </a:r>
            <a:r>
              <a:rPr lang="en-US" dirty="0"/>
              <a:t>Charles University – First Faculty of Medicine</a:t>
            </a:r>
            <a:endParaRPr lang="en-GB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03174392-3914-E3BB-AC6F-529EB30E91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8064" y="6569075"/>
            <a:ext cx="3816970" cy="244301"/>
          </a:xfrm>
        </p:spPr>
        <p:txBody>
          <a:bodyPr/>
          <a:lstStyle/>
          <a:p>
            <a:r>
              <a:rPr lang="cs-CZ" dirty="0"/>
              <a:t>Oddělení pro vědeckou činnost 1. LF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97097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vní stra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sablona-2017</Template>
  <TotalTime>1284</TotalTime>
  <Words>1605</Words>
  <Application>Microsoft Office PowerPoint</Application>
  <PresentationFormat>Předvádění na obrazovce (4:3)</PresentationFormat>
  <Paragraphs>145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Times New Roman</vt:lpstr>
      <vt:lpstr>sablona-2017</vt:lpstr>
      <vt:lpstr>První strana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Jarmila Kopecká</cp:lastModifiedBy>
  <cp:revision>116</cp:revision>
  <cp:lastPrinted>2019-09-04T06:00:29Z</cp:lastPrinted>
  <dcterms:created xsi:type="dcterms:W3CDTF">2017-12-20T12:04:12Z</dcterms:created>
  <dcterms:modified xsi:type="dcterms:W3CDTF">2025-09-24T12:03:19Z</dcterms:modified>
</cp:coreProperties>
</file>